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1" r:id="rId1"/>
  </p:sldMasterIdLst>
  <p:notesMasterIdLst>
    <p:notesMasterId r:id="rId12"/>
  </p:notesMasterIdLst>
  <p:sldIdLst>
    <p:sldId id="256" r:id="rId2"/>
    <p:sldId id="260" r:id="rId3"/>
    <p:sldId id="263" r:id="rId4"/>
    <p:sldId id="262" r:id="rId5"/>
    <p:sldId id="264" r:id="rId6"/>
    <p:sldId id="259" r:id="rId7"/>
    <p:sldId id="267" r:id="rId8"/>
    <p:sldId id="268" r:id="rId9"/>
    <p:sldId id="261" r:id="rId10"/>
    <p:sldId id="266" r:id="rId11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54" y="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28EFD-0AB0-403E-A7FA-AF184D31DCA7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1167F-EE6C-4489-9BCB-7336002FB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98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b="0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Treasurers on the day of your Auxiliary April meeting pull 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b="0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Membership # as shown in MALTA and Roster listing Active Members</a:t>
            </a:r>
            <a:r>
              <a:rPr lang="en-US" sz="200" b="0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.. 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200" b="0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00" b="0" i="0" kern="1200" dirty="0">
              <a:solidFill>
                <a:schemeClr val="tx2"/>
              </a:solidFill>
              <a:effectLst/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167F-EE6C-4489-9BCB-7336002FB9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97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63390-C7AB-1816-43C9-8B835DBAD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27AA9C-08C7-3EC9-53E5-2A5CBC7291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66DD41-B50F-CD78-443A-39043AA209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b="0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Treasurers on the day of your Auxiliary April meeting pull 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b="0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Membership # as shown in MALTA and Roster listing Active Members</a:t>
            </a:r>
            <a:r>
              <a:rPr lang="en-US" sz="200" b="0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.. 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200" b="0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00" b="0" i="0" kern="1200" dirty="0">
              <a:solidFill>
                <a:schemeClr val="tx2"/>
              </a:solidFill>
              <a:effectLst/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423E2-0625-65F4-6A96-74B621CA9A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167F-EE6C-4489-9BCB-7336002FB9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3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7ACAA-0358-F215-6AAE-80E6CE63E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0E61C1-FAA9-757A-9398-312701C1DC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AC3D43-061B-3407-744E-ABB79E26E3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b="0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Treasurers on the day of your Auxiliary April meeting pull 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b="0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Membership # as shown in MALTA and Roster listing Active Members</a:t>
            </a:r>
            <a:r>
              <a:rPr lang="en-US" sz="200" b="0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.. 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200" b="0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00" b="0" i="0" kern="1200" dirty="0">
              <a:solidFill>
                <a:schemeClr val="tx2"/>
              </a:solidFill>
              <a:effectLst/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42538-18DE-543D-246C-36C51FD996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167F-EE6C-4489-9BCB-7336002FB9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53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607B1-848A-3E5F-5E35-E38522955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18D905-CBEA-9E88-EB18-C1958BF85E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3C7C0D-53F4-3279-DE4B-33364476C7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b="0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Treasurers on the day of your Auxiliary April meeting pull 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b="0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Membership # as shown in MALTA and Roster listing Active Members</a:t>
            </a:r>
            <a:r>
              <a:rPr lang="en-US" sz="200" b="0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.. 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200" b="0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00" b="0" i="0" kern="1200" dirty="0">
              <a:solidFill>
                <a:schemeClr val="tx2"/>
              </a:solidFill>
              <a:effectLst/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3FB03-4709-FDDF-0FEE-A2AA1ACE34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167F-EE6C-4489-9BCB-7336002FB9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0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167F-EE6C-4489-9BCB-7336002FB9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8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1918C-DDDC-9911-30D7-F2684C604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C3D783-1F3A-6133-3F1D-A9F16B3909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1B1C26-5E9B-E85B-9AAD-7736F933FC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5158A-DF59-B3E8-6F3C-AAB9593913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167F-EE6C-4489-9BCB-7336002FB9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75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E2E1E-3C18-D76E-3AA1-2D931D53E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9F3F18-4AF8-B34D-254C-0DFE52448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108503-E5A8-9F6E-C3E6-4014B66C78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D1873-18F4-AD6D-51F7-E4021024C8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167F-EE6C-4489-9BCB-7336002FB9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52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167F-EE6C-4489-9BCB-7336002FB9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65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BE5C4-E892-1839-128D-348A6AF1B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5B40B7-06B1-E60D-6413-8295C22498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2399A1-F393-9BF8-3BEC-CB6DB90FFA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b="0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Treasurers on the day of your Auxiliary April meeting pull 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b="0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Membership # as shown in MALTA and Roster listing Active Members</a:t>
            </a:r>
            <a:r>
              <a:rPr lang="en-US" sz="200" b="0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.. 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200" b="0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00" b="0" i="0" kern="1200" dirty="0">
              <a:solidFill>
                <a:schemeClr val="tx2"/>
              </a:solidFill>
              <a:effectLst/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85B9C-1ED8-002D-5C8D-79D85F7903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167F-EE6C-4489-9BCB-7336002FB9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2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6F5-A9D4-C22B-732C-A31A172FB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093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AFD6E-3459-290F-1147-F0C47ACEE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6774"/>
            <a:ext cx="9144000" cy="106689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674D3-6FB9-5549-B0F2-FD61E82D1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964B-9779-42B9-B765-13206D687A89}" type="datetime1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39BBC-C979-2C77-493E-CF5498AE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Auxiliary Delegates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13B7E-A51C-D9CD-2189-650A9D63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6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90AE-F72C-4C2E-E2D0-7A8D7EEF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1B46D-142E-8C8E-C4F4-B6B1586A6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D92E3-36AD-2615-0166-6B73C34F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A925-47BA-4134-BFF0-004ED68EE502}" type="datetime1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BFB69-319D-2284-2734-217160D3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Auxiliary Delegates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83B0-C775-5BD2-8EC6-A41D19BC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040463-6D41-8D45-088A-540B0D188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92281"/>
            <a:ext cx="2628900" cy="55846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F2276-7F04-F3F7-E3CE-F81C8DC63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92281"/>
            <a:ext cx="7734300" cy="55846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02BF-9E0C-3251-8FAE-81F07DB0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FEB6-C61E-4FA1-A937-456C4FD976E4}" type="datetime1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F1754-5B8F-A9FA-E8B1-06E04CE2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Auxiliary Delegates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1E6A8-5139-ECD4-CC0C-32FFC674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2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55F0-A6D4-C39B-394F-0B16E9C9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1860F-B260-57CE-E12B-2C9486031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45C9F-D94D-E5D3-B73A-20621FA5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E773-B5C3-44BE-9C7F-E58BF79E44C4}" type="datetime1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B243-BB42-966A-4708-15C9B11D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Auxiliary Delegates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3A3BD-2CC5-03D3-4CD6-E31A55BA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5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D8633-AC3B-E617-1C54-84932DDD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36" y="1514688"/>
            <a:ext cx="8584164" cy="3138875"/>
          </a:xfrm>
        </p:spPr>
        <p:txBody>
          <a:bodyPr anchor="b">
            <a:normAutofit/>
          </a:bodyPr>
          <a:lstStyle>
            <a:lvl1pPr>
              <a:defRPr sz="36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8C242-ECAB-AEC3-7E9B-F9854AF31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4236" y="4963885"/>
            <a:ext cx="8584165" cy="1125765"/>
          </a:xfrm>
        </p:spPr>
        <p:txBody>
          <a:bodyPr>
            <a:normAutofit/>
          </a:bodyPr>
          <a:lstStyle>
            <a:lvl1pPr marL="0" indent="0">
              <a:buNone/>
              <a:defRPr sz="1600" cap="all" spc="3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D9B82-EEF4-2CD7-61FE-BAFB2B96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D4A9-43B9-4A7E-99CF-A553DD3E430B}" type="datetime1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222B6-F7A8-70A5-B023-FCAD5D7C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Auxiliary Delegates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5D758-2E38-8A8D-75BC-667F6A23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4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0DFF-11BD-F5F4-35D4-1986ABBD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D1279-E9A9-702E-144D-61114B788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824" y="2159175"/>
            <a:ext cx="4977453" cy="40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4E624-7A76-56EC-FA0D-E2AA8EF9B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391" y="2159175"/>
            <a:ext cx="4985785" cy="40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D7DF5-30AD-AE47-D516-5CEE8277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9120-D856-4FE1-A37A-A58106BDA6E4}" type="datetime1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5C503-B649-B083-6341-F6E376AF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Auxiliary Delegates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3EA35-CF5A-DB36-8B14-5C184B6F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1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A3D8-FDD9-329B-BCC6-BBF47F01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48" y="602671"/>
            <a:ext cx="10429303" cy="7689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EF7DC-0699-CB3C-A7CB-39035D89A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349" y="1696325"/>
            <a:ext cx="4963538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2EB40-99E1-CCA4-BAFA-F51AA56CF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349" y="2344025"/>
            <a:ext cx="4963538" cy="3833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979BC-6B50-751D-D569-F360938B0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2669" y="1696325"/>
            <a:ext cx="4987982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3A26F-230E-2D25-6BDC-6ECA00FAE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2669" y="2344025"/>
            <a:ext cx="4987982" cy="38333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182A01-DE7C-3BA4-96FF-CDEF2F60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C9AC-2144-48BE-BAF1-6E8CCEA4CF82}" type="datetime1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CAA828-0166-8ECD-BCE8-654BEFDD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Auxiliary Delegates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0C0D2-459A-04AA-FD90-7687D2FE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3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549F-FA71-857F-E02E-3CB63CE6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69611-F911-D3D4-B613-ACCDA56C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B09-803D-4552-A544-26E3C84EB51F}" type="datetime1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A1961-0B6B-8FEB-F2CB-C42E90EF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Auxiliary Delegates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AA80E-3139-9F1B-9C3E-2A76628C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5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54789-9F96-511A-0FB6-24F6A841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E7FF-6E15-4A85-856C-866F387AE4DF}" type="datetime1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399-ADEF-8F74-9F59-6AD804C9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Auxiliary Delegates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6A34F-ABAB-9C4E-38A1-C6EEB944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5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3917-2BF6-1CE2-F34B-49F0D09A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7868"/>
            <a:ext cx="3640713" cy="2062594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15B8F-A9F3-8583-FFF1-175021F17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898" y="807867"/>
            <a:ext cx="5922489" cy="50531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90AFF-A949-CE9E-6B94-C1B619612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0713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5267E-088F-FB9A-9469-551890F2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F29E-5B52-48A4-85E9-AFE248BC89F7}" type="datetime1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A3FFC-B3A6-C0B6-5DAE-70BE0D6F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Auxiliary Delegates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8D35F-BC2E-8D14-060F-449CBAF7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7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909ED-ED97-A3CE-5569-77B45F4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0881"/>
            <a:ext cx="3639312" cy="206259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83BB3A-9E24-DE4C-9619-1502F1B6F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47408" y="919595"/>
            <a:ext cx="6107979" cy="50136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4CE1F-29E0-88BB-8489-E58236B8B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3889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B7212-6816-FFD1-50B2-58844AD38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3495-0084-496E-80F2-393B496765E3}" type="datetime1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17744-5A24-B7B7-5FD6-E98E6083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Auxiliary Delegates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DA4D1-A71D-A7A6-3D0C-294E5D28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7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858A62-FE72-978B-BE71-05908D82E1A4}"/>
              </a:ext>
            </a:extLst>
          </p:cNvPr>
          <p:cNvSpPr/>
          <p:nvPr/>
        </p:nvSpPr>
        <p:spPr>
          <a:xfrm>
            <a:off x="0" y="0"/>
            <a:ext cx="12192000" cy="6860161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A14B7-4740-5D9F-6489-BAD00C3E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0487F-803F-C5AF-BD93-39C0FC738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7824" y="2157984"/>
            <a:ext cx="10442448" cy="390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6FCEF-4EDF-C2EF-7D81-FEFF7042F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fld id="{49822284-A4E7-46FC-8D46-5CE8DD01FDA8}" type="datetime1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663BC-4D46-C74D-DDF2-9D25B4D96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Auxiliary Delegates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B4EAE-CB5C-D14B-77EF-7B155FA68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0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fwauxfl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fwauxfl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loudy oil paint art">
            <a:extLst>
              <a:ext uri="{FF2B5EF4-FFF2-40B4-BE49-F238E27FC236}">
                <a16:creationId xmlns:a16="http://schemas.microsoft.com/office/drawing/2014/main" id="{21CFEE09-E551-430A-AD87-EEC5A29A79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1" r="23299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7F08C2-B3F7-1096-E62D-B34838429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2025 DELEGATES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2786F8-0907-7CE9-0CDD-333432427BB3}"/>
              </a:ext>
            </a:extLst>
          </p:cNvPr>
          <p:cNvSpPr txBox="1"/>
          <p:nvPr/>
        </p:nvSpPr>
        <p:spPr>
          <a:xfrm>
            <a:off x="7747278" y="625683"/>
            <a:ext cx="9212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1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4F9D1-4C43-9316-5F5D-7D7F0799B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B5CDBD8-0631-1279-A8BE-C0F336C65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437435"/>
            <a:ext cx="10449784" cy="621123"/>
          </a:xfrm>
        </p:spPr>
        <p:txBody>
          <a:bodyPr anchor="b">
            <a:normAutofit/>
          </a:bodyPr>
          <a:lstStyle/>
          <a:p>
            <a:pPr algn="ctr"/>
            <a:r>
              <a:rPr lang="en-US" sz="3000" dirty="0"/>
              <a:t>FINAL STEP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30ED71-8613-50E7-162D-8CEE580381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46F5158-F5FD-4063-84A1-731594026E37}" type="datetime1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E6E75D-79AC-CEE3-CE49-7C82EFB02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spc="300" baseline="0"/>
              <a:t>Auxiliary Delegates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762B0-0807-2B64-A2BB-B9CD9DC25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B89D9A-DB71-1C20-8489-4AC21CCF5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979" y="1694428"/>
            <a:ext cx="6106913" cy="24765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81DBD9-BBF9-CCE8-337A-89E3F23A4AB5}"/>
              </a:ext>
            </a:extLst>
          </p:cNvPr>
          <p:cNvSpPr txBox="1"/>
          <p:nvPr/>
        </p:nvSpPr>
        <p:spPr>
          <a:xfrm>
            <a:off x="760308" y="1389196"/>
            <a:ext cx="4224291" cy="308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8000"/>
              </a:lnSpc>
            </a:pPr>
            <a:r>
              <a:rPr lang="en-US" sz="2000" dirty="0">
                <a:latin typeface="Aptos" panose="020B0004020202020204" pitchFamily="34" charset="0"/>
              </a:rPr>
              <a:t>Checks must be made payable to: ‘</a:t>
            </a:r>
            <a:r>
              <a:rPr lang="en-US" sz="2000" b="1" dirty="0">
                <a:latin typeface="Aptos" panose="020B0004020202020204" pitchFamily="34" charset="0"/>
              </a:rPr>
              <a:t>VFW Auxiliary’ </a:t>
            </a:r>
            <a:r>
              <a:rPr lang="en-US" sz="2000" dirty="0">
                <a:latin typeface="Aptos" panose="020B0004020202020204" pitchFamily="34" charset="0"/>
              </a:rPr>
              <a:t>and mailed with the completed Delegate List(s) to the Department Treasurer no later than MAY 31, 2025, at the following address: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Aptos" panose="020B0004020202020204" pitchFamily="34" charset="0"/>
              </a:rPr>
              <a:t>CINDY ESTELL</a:t>
            </a:r>
          </a:p>
          <a:p>
            <a:r>
              <a:rPr lang="en-US" sz="2000" dirty="0">
                <a:latin typeface="Aptos" panose="020B0004020202020204" pitchFamily="34" charset="0"/>
              </a:rPr>
              <a:t>PO BOX 55850</a:t>
            </a:r>
          </a:p>
          <a:p>
            <a:r>
              <a:rPr lang="en-US" sz="2000" dirty="0">
                <a:latin typeface="Aptos" panose="020B0004020202020204" pitchFamily="34" charset="0"/>
              </a:rPr>
              <a:t>ST PETERSBURG FL 33732-5850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5A7EDF-8D77-A6AD-7205-420B7E86B0D0}"/>
              </a:ext>
            </a:extLst>
          </p:cNvPr>
          <p:cNvSpPr txBox="1"/>
          <p:nvPr/>
        </p:nvSpPr>
        <p:spPr>
          <a:xfrm>
            <a:off x="8927689" y="2202426"/>
            <a:ext cx="1799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ptos" panose="020B0004020202020204" pitchFamily="34" charset="0"/>
              </a:rPr>
              <a:t>April 25,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09840-2D49-5E47-B68D-18174BE1B2AE}"/>
              </a:ext>
            </a:extLst>
          </p:cNvPr>
          <p:cNvSpPr txBox="1"/>
          <p:nvPr/>
        </p:nvSpPr>
        <p:spPr>
          <a:xfrm>
            <a:off x="6096000" y="2467897"/>
            <a:ext cx="173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VFW AUXILIARY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567BE7-027F-7387-E9C9-F596CC50DA1D}"/>
              </a:ext>
            </a:extLst>
          </p:cNvPr>
          <p:cNvSpPr txBox="1"/>
          <p:nvPr/>
        </p:nvSpPr>
        <p:spPr>
          <a:xfrm>
            <a:off x="9968467" y="2529785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XXX.XX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FB9AC8-F02D-2C73-C564-5EDFEC21D772}"/>
              </a:ext>
            </a:extLst>
          </p:cNvPr>
          <p:cNvSpPr txBox="1"/>
          <p:nvPr/>
        </p:nvSpPr>
        <p:spPr>
          <a:xfrm>
            <a:off x="5820697" y="3429000"/>
            <a:ext cx="1726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2025 Delegates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D5CBC6-71FD-2977-7AAE-59CC03C5A32A}"/>
              </a:ext>
            </a:extLst>
          </p:cNvPr>
          <p:cNvSpPr txBox="1"/>
          <p:nvPr/>
        </p:nvSpPr>
        <p:spPr>
          <a:xfrm>
            <a:off x="8239432" y="3454690"/>
            <a:ext cx="238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lackadder ITC" panose="04020505051007020D02" pitchFamily="82" charset="0"/>
              </a:rPr>
              <a:t>Auxiliary Treasurer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CD847D-4B3E-D8EC-7281-B1EC611099F4}"/>
              </a:ext>
            </a:extLst>
          </p:cNvPr>
          <p:cNvSpPr txBox="1"/>
          <p:nvPr/>
        </p:nvSpPr>
        <p:spPr>
          <a:xfrm>
            <a:off x="6554760" y="2732641"/>
            <a:ext cx="2964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“EXAMPLE ONLY”</a:t>
            </a:r>
          </a:p>
        </p:txBody>
      </p:sp>
    </p:spTree>
    <p:extLst>
      <p:ext uri="{BB962C8B-B14F-4D97-AF65-F5344CB8AC3E}">
        <p14:creationId xmlns:p14="http://schemas.microsoft.com/office/powerpoint/2010/main" val="145134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3A4A0-6FC9-70F3-0CE7-27D1E3556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C0CB1EC-49E0-C397-DB31-85DC42E8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50" y="436952"/>
            <a:ext cx="10449784" cy="621123"/>
          </a:xfrm>
        </p:spPr>
        <p:txBody>
          <a:bodyPr anchor="b">
            <a:normAutofit/>
          </a:bodyPr>
          <a:lstStyle/>
          <a:p>
            <a:pPr algn="ctr"/>
            <a:r>
              <a:rPr lang="en-US" sz="3000" dirty="0"/>
              <a:t>Department of Florida Bylaws - Auxiliary Entitled Delegates</a:t>
            </a:r>
          </a:p>
        </p:txBody>
      </p:sp>
      <p:pic>
        <p:nvPicPr>
          <p:cNvPr id="8" name="Picture 7" descr="A screenshot of a dashboard&#10;&#10;Description automatically generated">
            <a:extLst>
              <a:ext uri="{FF2B5EF4-FFF2-40B4-BE49-F238E27FC236}">
                <a16:creationId xmlns:a16="http://schemas.microsoft.com/office/drawing/2014/main" id="{568DB91C-9893-8CF9-64FA-B5CFBE0E75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230" b="10229"/>
          <a:stretch/>
        </p:blipFill>
        <p:spPr>
          <a:xfrm>
            <a:off x="819912" y="1477090"/>
            <a:ext cx="10552175" cy="3903819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2FF7A-38A2-72BC-DEB6-89E82316EF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C34A340-1A79-4C62-BB88-52445D6AC5D3}" type="datetime1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2A6BA6-9A1C-4097-332D-91DBC4C3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spc="300" baseline="0"/>
              <a:t>Auxiliary Delegates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F6EF4-9B32-17CB-BCC4-3902FDDC7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78CD8F49-C945-FC67-52E8-8543BFA80C91}"/>
              </a:ext>
            </a:extLst>
          </p:cNvPr>
          <p:cNvSpPr/>
          <p:nvPr/>
        </p:nvSpPr>
        <p:spPr>
          <a:xfrm rot="846376">
            <a:off x="583389" y="3586439"/>
            <a:ext cx="1367362" cy="609356"/>
          </a:xfrm>
          <a:prstGeom prst="stripedRightArrow">
            <a:avLst>
              <a:gd name="adj1" fmla="val 50000"/>
              <a:gd name="adj2" fmla="val 47766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88FBB0-3496-2518-F500-CF1CC0F47318}"/>
              </a:ext>
            </a:extLst>
          </p:cNvPr>
          <p:cNvSpPr txBox="1"/>
          <p:nvPr/>
        </p:nvSpPr>
        <p:spPr>
          <a:xfrm>
            <a:off x="792450" y="1274575"/>
            <a:ext cx="10552175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 Department of Florida Bylaws, each Auxiliary is entitled to one (1) Delegate and one (1) Alternate for every fifteen (15) members or fraction thereof as of the ‘</a:t>
            </a:r>
            <a:r>
              <a:rPr lang="en-US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Date of Election’ </a:t>
            </a: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 delegates.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6268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6D312-BAF5-645F-5807-F57E2935E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E8BF61A-4F8D-840C-35BF-0B4305BCD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23" y="426627"/>
            <a:ext cx="10728075" cy="621123"/>
          </a:xfrm>
        </p:spPr>
        <p:txBody>
          <a:bodyPr anchor="b">
            <a:normAutofit/>
          </a:bodyPr>
          <a:lstStyle/>
          <a:p>
            <a:pPr algn="ctr"/>
            <a:r>
              <a:rPr lang="en-US" sz="3000" dirty="0"/>
              <a:t>Number of Members used to Determine Entitled Delegates</a:t>
            </a:r>
          </a:p>
        </p:txBody>
      </p:sp>
      <p:pic>
        <p:nvPicPr>
          <p:cNvPr id="8" name="Picture 7" descr="A screenshot of a dashboard&#10;&#10;Description automatically generated">
            <a:extLst>
              <a:ext uri="{FF2B5EF4-FFF2-40B4-BE49-F238E27FC236}">
                <a16:creationId xmlns:a16="http://schemas.microsoft.com/office/drawing/2014/main" id="{6B0FF6CE-3CC6-6B37-EA51-5266E70F37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230" b="10229"/>
          <a:stretch/>
        </p:blipFill>
        <p:spPr>
          <a:xfrm>
            <a:off x="877823" y="1750140"/>
            <a:ext cx="10552175" cy="3903819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9126A4-B1F9-C7D1-AB62-2746E8F810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9BECA81-495C-4FC1-BD2E-D25B8FCE316B}" type="datetime1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BF94D5-CB5E-ECCB-ADCF-D46F639DE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spc="300" baseline="0"/>
              <a:t>Auxiliary Delegates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BBF5C-CC6C-94F5-E4A7-1DC94D2C3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770A0AB4-4B62-A1E9-4826-B122C0F00C6A}"/>
              </a:ext>
            </a:extLst>
          </p:cNvPr>
          <p:cNvSpPr/>
          <p:nvPr/>
        </p:nvSpPr>
        <p:spPr>
          <a:xfrm rot="846376">
            <a:off x="553892" y="4195580"/>
            <a:ext cx="1367362" cy="609356"/>
          </a:xfrm>
          <a:prstGeom prst="stripedRightArrow">
            <a:avLst>
              <a:gd name="adj1" fmla="val 50000"/>
              <a:gd name="adj2" fmla="val 47766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B35643-36A5-D761-3CEB-068C32C5513C}"/>
              </a:ext>
            </a:extLst>
          </p:cNvPr>
          <p:cNvSpPr txBox="1"/>
          <p:nvPr/>
        </p:nvSpPr>
        <p:spPr>
          <a:xfrm>
            <a:off x="619432" y="1169903"/>
            <a:ext cx="10810566" cy="123470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US" sz="2000" b="0" i="0" dirty="0">
                <a:effectLst/>
                <a:latin typeface="Aptos" panose="020B0004020202020204" pitchFamily="34" charset="0"/>
              </a:rPr>
              <a:t>Treasurers on the day of your Auxiliary April meeting  log into MALTA to get the number of 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US" sz="2000" b="1" i="0" dirty="0">
                <a:effectLst/>
                <a:latin typeface="Aptos" panose="020B0004020202020204" pitchFamily="34" charset="0"/>
              </a:rPr>
              <a:t>Members Paid for 2025</a:t>
            </a:r>
            <a:r>
              <a:rPr lang="en-US" sz="2000" b="1" dirty="0">
                <a:latin typeface="Aptos" panose="020B0004020202020204" pitchFamily="34" charset="0"/>
              </a:rPr>
              <a:t>  –  Members to Date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C00000"/>
                </a:solidFill>
                <a:latin typeface="Aptos" panose="020B0004020202020204" pitchFamily="34" charset="0"/>
              </a:rPr>
              <a:t>IN THIS EXAMPLE: the number of Members used to determine entitled Delegates for 2025 is 419</a:t>
            </a:r>
            <a:endParaRPr lang="en-US" sz="2000" i="0" dirty="0">
              <a:solidFill>
                <a:srgbClr val="C00000"/>
              </a:solidFill>
              <a:effectLst/>
              <a:latin typeface="Aptos" panose="020B0004020202020204" pitchFamily="34" charset="0"/>
            </a:endParaRPr>
          </a:p>
          <a:p>
            <a:pPr marL="228600" indent="-228600" algn="ctr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br>
              <a:rPr lang="en-US" sz="2000" b="0" i="0" dirty="0">
                <a:solidFill>
                  <a:schemeClr val="tx2"/>
                </a:solidFill>
                <a:effectLst/>
                <a:latin typeface="Aptos" panose="020B0004020202020204" pitchFamily="34" charset="0"/>
              </a:rPr>
            </a:br>
            <a:endParaRPr lang="en-US" sz="2000" b="0" i="0" dirty="0">
              <a:solidFill>
                <a:schemeClr val="tx2"/>
              </a:solidFill>
              <a:effectLst/>
              <a:latin typeface="Aptos" panose="020B0004020202020204" pitchFamily="34" charset="0"/>
            </a:endParaRPr>
          </a:p>
          <a:p>
            <a:pPr marL="228600" indent="-228600" algn="ctr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</a:t>
            </a:r>
          </a:p>
          <a:p>
            <a:pPr marL="228600" indent="-228600" algn="ctr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br>
              <a:rPr lang="en-US" sz="2000" dirty="0">
                <a:solidFill>
                  <a:schemeClr val="tx2"/>
                </a:solidFill>
                <a:latin typeface="Aptos" panose="020B0004020202020204" pitchFamily="34" charset="0"/>
              </a:rPr>
            </a:br>
            <a:endParaRPr lang="en-US" sz="200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544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1F915-9904-105E-C54E-3AD8E37CC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DD2D789-032D-D267-1D19-472B86F1F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437435"/>
            <a:ext cx="10449784" cy="621123"/>
          </a:xfrm>
        </p:spPr>
        <p:txBody>
          <a:bodyPr anchor="b">
            <a:normAutofit/>
          </a:bodyPr>
          <a:lstStyle/>
          <a:p>
            <a:pPr algn="ctr"/>
            <a:r>
              <a:rPr lang="en-US" sz="3000" dirty="0"/>
              <a:t>How to Calculate number of Delegates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87DB1C-81ED-4F3A-7D97-AF1F55DD8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8745DBF-4A89-4B32-9199-B5A5AE1B04D4}" type="datetime1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4AF8A8-58F1-6A7B-64D2-75EAADD6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spc="300" baseline="0"/>
              <a:t>Auxiliary Delegates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D384F-4DDC-6D1E-288A-DAF5814D2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679832-F0DC-DCA0-0DF3-953F1DC4E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52" y="2132369"/>
            <a:ext cx="2682472" cy="22252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151E85-5CF7-9B51-0771-943A15BAFE82}"/>
              </a:ext>
            </a:extLst>
          </p:cNvPr>
          <p:cNvSpPr txBox="1"/>
          <p:nvPr/>
        </p:nvSpPr>
        <p:spPr>
          <a:xfrm>
            <a:off x="3621024" y="2379279"/>
            <a:ext cx="8150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Aptos" panose="020B0004020202020204" pitchFamily="34" charset="0"/>
                <a:cs typeface="Times New Roman" panose="02020603050405020304" pitchFamily="18" charset="0"/>
              </a:rPr>
              <a:t>EXAMPLE:</a:t>
            </a:r>
          </a:p>
          <a:p>
            <a:r>
              <a:rPr lang="en-US" sz="2000" dirty="0">
                <a:latin typeface="Aptos" panose="020B0004020202020204" pitchFamily="34" charset="0"/>
                <a:cs typeface="Times New Roman" panose="02020603050405020304" pitchFamily="18" charset="0"/>
              </a:rPr>
              <a:t>419 divided by 15 = 27.93 (fraction thereof is .93) = 28 Entitled Delegates </a:t>
            </a:r>
          </a:p>
          <a:p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F25037-485E-7170-6A48-4ACD8FF8C150}"/>
              </a:ext>
            </a:extLst>
          </p:cNvPr>
          <p:cNvSpPr txBox="1"/>
          <p:nvPr/>
        </p:nvSpPr>
        <p:spPr>
          <a:xfrm>
            <a:off x="678426" y="1303860"/>
            <a:ext cx="10751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 (1) Delegate and one (1) Alternate for every fifteen (15) members or fraction thereof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5691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12343-638C-7E24-AF48-DE98B9D74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F25F13E-E3AD-9A11-CA96-71DEFDB8E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437435"/>
            <a:ext cx="10449784" cy="621123"/>
          </a:xfrm>
        </p:spPr>
        <p:txBody>
          <a:bodyPr anchor="b">
            <a:normAutofit/>
          </a:bodyPr>
          <a:lstStyle/>
          <a:p>
            <a:pPr algn="ctr"/>
            <a:r>
              <a:rPr lang="en-US" sz="3000" dirty="0"/>
              <a:t>How to Calculate Delegate Fees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BAE42-BBFD-1A65-4BD3-1905FA8F3A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46F5158-F5FD-4063-84A1-731594026E37}" type="datetime1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2CFCF9-4176-76F4-1887-4A6E8AD9E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spc="300" baseline="0"/>
              <a:t>Auxiliary Delegates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A8554-EBDE-0C73-E4D7-1A4391EB4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46F397-913F-F8D1-546F-A74847E71FE2}"/>
              </a:ext>
            </a:extLst>
          </p:cNvPr>
          <p:cNvSpPr txBox="1"/>
          <p:nvPr/>
        </p:nvSpPr>
        <p:spPr>
          <a:xfrm>
            <a:off x="946650" y="2105561"/>
            <a:ext cx="95640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Aptos" panose="020B0004020202020204" pitchFamily="34" charset="0"/>
                <a:cs typeface="Times New Roman" panose="02020603050405020304" pitchFamily="18" charset="0"/>
              </a:rPr>
              <a:t>EXAMPLE:</a:t>
            </a:r>
          </a:p>
          <a:p>
            <a:r>
              <a:rPr lang="en-US" sz="2000" dirty="0">
                <a:latin typeface="Aptos" panose="020B0004020202020204" pitchFamily="34" charset="0"/>
                <a:cs typeface="Times New Roman" panose="02020603050405020304" pitchFamily="18" charset="0"/>
              </a:rPr>
              <a:t>28 Entitled Delegates times $5.00 = 	$140.00</a:t>
            </a:r>
          </a:p>
          <a:p>
            <a:r>
              <a:rPr lang="en-US" sz="2000" dirty="0">
                <a:latin typeface="Aptos" panose="020B0004020202020204" pitchFamily="34" charset="0"/>
                <a:cs typeface="Times New Roman" panose="02020603050405020304" pitchFamily="18" charset="0"/>
              </a:rPr>
              <a:t>PLUS $5.00 for the Auxiliary President = 	</a:t>
            </a:r>
            <a:r>
              <a:rPr lang="en-US" sz="2000" u="sng" dirty="0">
                <a:latin typeface="Aptos" panose="020B0004020202020204" pitchFamily="34" charset="0"/>
                <a:cs typeface="Times New Roman" panose="02020603050405020304" pitchFamily="18" charset="0"/>
              </a:rPr>
              <a:t>        5.00</a:t>
            </a:r>
          </a:p>
          <a:p>
            <a:r>
              <a:rPr lang="en-US" sz="2000" dirty="0">
                <a:latin typeface="Aptos" panose="020B0004020202020204" pitchFamily="34" charset="0"/>
                <a:cs typeface="Times New Roman" panose="02020603050405020304" pitchFamily="18" charset="0"/>
              </a:rPr>
              <a:t>TOTAL DUE				$145.00 </a:t>
            </a: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E817EE-8C34-5E17-F6C5-BC5848E49F2E}"/>
              </a:ext>
            </a:extLst>
          </p:cNvPr>
          <p:cNvSpPr txBox="1"/>
          <p:nvPr/>
        </p:nvSpPr>
        <p:spPr>
          <a:xfrm>
            <a:off x="871108" y="1303346"/>
            <a:ext cx="10166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Delegate fees are $5.00 per Delegate plus $5.00 for the Auxiliary President</a:t>
            </a:r>
          </a:p>
          <a:p>
            <a:r>
              <a:rPr lang="en-US" sz="2000" dirty="0">
                <a:latin typeface="Aptos" panose="020B0004020202020204" pitchFamily="34" charset="0"/>
                <a:cs typeface="Times New Roman" panose="02020603050405020304" pitchFamily="18" charset="0"/>
              </a:rPr>
              <a:t>(Fees are </a:t>
            </a:r>
            <a:r>
              <a:rPr lang="en-US" sz="2000" b="1" u="sng" dirty="0">
                <a:latin typeface="Aptos" panose="020B0004020202020204" pitchFamily="34" charset="0"/>
                <a:cs typeface="Times New Roman" panose="02020603050405020304" pitchFamily="18" charset="0"/>
              </a:rPr>
              <a:t>not</a:t>
            </a:r>
            <a:r>
              <a:rPr lang="en-US" sz="2000" dirty="0">
                <a:latin typeface="Aptos" panose="020B0004020202020204" pitchFamily="34" charset="0"/>
                <a:cs typeface="Times New Roman" panose="02020603050405020304" pitchFamily="18" charset="0"/>
              </a:rPr>
              <a:t> required for Alternate Delegates)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3649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7EAD9FBF-F002-49C4-17A0-AEB5D569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69" y="605076"/>
            <a:ext cx="4312315" cy="538611"/>
          </a:xfrm>
        </p:spPr>
        <p:txBody>
          <a:bodyPr>
            <a:noAutofit/>
          </a:bodyPr>
          <a:lstStyle/>
          <a:p>
            <a:r>
              <a:rPr lang="en-US" sz="3000" dirty="0"/>
              <a:t>2025 Delegate List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8DC4E9-9CCE-EC2F-D981-EDD49860FA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7B552AB-48CB-49EB-B97D-7BD2A704B695}" type="datetime1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7CB99C-D995-30B1-B342-40741E77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Auxiliary Delegates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C4DAB-6361-A1FA-8875-878A57E13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FAB4C9-353B-3182-784E-8A397FD64598}"/>
              </a:ext>
            </a:extLst>
          </p:cNvPr>
          <p:cNvSpPr txBox="1"/>
          <p:nvPr/>
        </p:nvSpPr>
        <p:spPr>
          <a:xfrm>
            <a:off x="690364" y="1372454"/>
            <a:ext cx="486486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The Delegate </a:t>
            </a:r>
            <a:r>
              <a:rPr lang="en-US" sz="2000" dirty="0">
                <a:solidFill>
                  <a:srgbClr val="222222"/>
                </a:solidFill>
                <a:latin typeface="Aptos" panose="020B0004020202020204" pitchFamily="34" charset="0"/>
              </a:rPr>
              <a:t>l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ist </a:t>
            </a:r>
            <a:r>
              <a:rPr lang="en-US" sz="2000" b="1" i="0" u="sng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MUST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 include the names for the auxiliary entitled Delegates and the same number of Alternate names.</a:t>
            </a:r>
          </a:p>
          <a:p>
            <a:endParaRPr lang="en-US" sz="2000" dirty="0">
              <a:solidFill>
                <a:srgbClr val="222222"/>
              </a:solidFill>
              <a:latin typeface="Aptos" panose="020B0004020202020204" pitchFamily="34" charset="0"/>
            </a:endParaRPr>
          </a:p>
          <a:p>
            <a:r>
              <a:rPr lang="en-US" sz="2000" dirty="0">
                <a:solidFill>
                  <a:srgbClr val="222222"/>
                </a:solidFill>
                <a:latin typeface="Aptos" panose="020B0004020202020204" pitchFamily="34" charset="0"/>
              </a:rPr>
              <a:t>The current Auxiliary President name is to be included on the Auxiliary President line.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</a:p>
          <a:p>
            <a:endParaRPr lang="en-US" sz="2000" dirty="0">
              <a:solidFill>
                <a:srgbClr val="222222"/>
              </a:solidFill>
              <a:latin typeface="Aptos" panose="020B0004020202020204" pitchFamily="34" charset="0"/>
            </a:endParaRPr>
          </a:p>
          <a:p>
            <a:r>
              <a:rPr lang="en-US" sz="2000" dirty="0">
                <a:solidFill>
                  <a:srgbClr val="222222"/>
                </a:solidFill>
                <a:latin typeface="Aptos" panose="020B0004020202020204" pitchFamily="34" charset="0"/>
              </a:rPr>
              <a:t>In our Example: This Delegate list would include 28 Delegate names and 28 Alternate Delegate names.</a:t>
            </a:r>
          </a:p>
          <a:p>
            <a:endParaRPr lang="en-US" sz="2000" dirty="0">
              <a:solidFill>
                <a:srgbClr val="222222"/>
              </a:solidFill>
              <a:latin typeface="Aptos" panose="020B00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D5212B-30DE-58BA-E711-D119DAFB2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604" y="136525"/>
            <a:ext cx="4626189" cy="612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23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C7250-251C-5227-2B8F-46C404699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23A1F20-FBFD-A1BD-1F2E-D64C01271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69" y="605076"/>
            <a:ext cx="4312315" cy="538611"/>
          </a:xfrm>
        </p:spPr>
        <p:txBody>
          <a:bodyPr>
            <a:noAutofit/>
          </a:bodyPr>
          <a:lstStyle/>
          <a:p>
            <a:r>
              <a:rPr lang="en-US" sz="3000" dirty="0"/>
              <a:t>2025 Delegate Form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B61051-4E1D-253F-6456-51182C2E45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7B552AB-48CB-49EB-B97D-7BD2A704B695}" type="datetime1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BE5C1-6260-9953-8FB0-48ABF746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Auxiliary Delegates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E5A58-99E8-AF57-10DB-1F8165A71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A6E545-8B0E-0099-FD32-9A07AC5DB24B}"/>
              </a:ext>
            </a:extLst>
          </p:cNvPr>
          <p:cNvSpPr txBox="1"/>
          <p:nvPr/>
        </p:nvSpPr>
        <p:spPr>
          <a:xfrm>
            <a:off x="690364" y="1372454"/>
            <a:ext cx="11124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22222"/>
                </a:solidFill>
                <a:latin typeface="Aptos" panose="020B0004020202020204" pitchFamily="34" charset="0"/>
              </a:rPr>
              <a:t>The 2025 Delegate form can be found in the Dept of Florida VFW Auxiliary website (</a:t>
            </a:r>
            <a:r>
              <a:rPr lang="en-US" sz="2000" dirty="0">
                <a:solidFill>
                  <a:srgbClr val="222222"/>
                </a:solidFill>
                <a:latin typeface="Aptos" panose="020B0004020202020204" pitchFamily="34" charset="0"/>
                <a:hlinkClick r:id="rId3"/>
              </a:rPr>
              <a:t>www.vfwauxfl.org</a:t>
            </a:r>
            <a:r>
              <a:rPr lang="en-US" sz="2000" dirty="0">
                <a:solidFill>
                  <a:srgbClr val="222222"/>
                </a:solidFill>
                <a:latin typeface="Aptos" panose="020B0004020202020204" pitchFamily="34" charset="0"/>
              </a:rPr>
              <a:t>) under Resources/Treasurer and Trustee</a:t>
            </a:r>
          </a:p>
          <a:p>
            <a:endParaRPr lang="en-US" sz="2000" dirty="0">
              <a:solidFill>
                <a:srgbClr val="222222"/>
              </a:solidFill>
              <a:latin typeface="Aptos" panose="020B0004020202020204" pitchFamily="34" charset="0"/>
            </a:endParaRPr>
          </a:p>
          <a:p>
            <a:endParaRPr lang="en-US" sz="2000" dirty="0">
              <a:solidFill>
                <a:srgbClr val="222222"/>
              </a:solidFill>
              <a:latin typeface="Aptos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C6C5BC-2BFE-D5EA-DE86-34AE59B11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32" y="2294538"/>
            <a:ext cx="11438611" cy="4061812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DCF1A31-B344-5A42-B232-3938BC97B5AF}"/>
              </a:ext>
            </a:extLst>
          </p:cNvPr>
          <p:cNvSpPr/>
          <p:nvPr/>
        </p:nvSpPr>
        <p:spPr>
          <a:xfrm>
            <a:off x="5240480" y="5324868"/>
            <a:ext cx="2632509" cy="321356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32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252BC-335D-FB9D-8E3B-E44776EF3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AD6DBBB-F5D5-BBB0-AA54-C5497956B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67" y="600552"/>
            <a:ext cx="4312315" cy="538611"/>
          </a:xfrm>
        </p:spPr>
        <p:txBody>
          <a:bodyPr>
            <a:noAutofit/>
          </a:bodyPr>
          <a:lstStyle/>
          <a:p>
            <a:r>
              <a:rPr lang="en-US" sz="3000" dirty="0"/>
              <a:t>2025 Delegate Form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BDE8E4-08D5-EF40-0775-0A2FC58BCC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7B552AB-48CB-49EB-B97D-7BD2A704B695}" type="datetime1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C6959-E3E1-C820-B4DD-55AE11390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Auxiliary Delegates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806FD-6478-E6EB-97EC-F8D73152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58C153-2918-FC30-681E-2A1A82CC114F}"/>
              </a:ext>
            </a:extLst>
          </p:cNvPr>
          <p:cNvSpPr txBox="1"/>
          <p:nvPr/>
        </p:nvSpPr>
        <p:spPr>
          <a:xfrm>
            <a:off x="466467" y="1335878"/>
            <a:ext cx="38569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22222"/>
                </a:solidFill>
                <a:latin typeface="Aptos" panose="020B0004020202020204" pitchFamily="34" charset="0"/>
              </a:rPr>
              <a:t>The 2025 Delegate form can be found in the Dept of Florida VFW Auxiliary website (</a:t>
            </a:r>
            <a:r>
              <a:rPr lang="en-US" sz="2000" dirty="0">
                <a:solidFill>
                  <a:srgbClr val="222222"/>
                </a:solidFill>
                <a:latin typeface="Aptos" panose="020B0004020202020204" pitchFamily="34" charset="0"/>
                <a:hlinkClick r:id="rId3"/>
              </a:rPr>
              <a:t>www.vfwauxfl.org</a:t>
            </a:r>
            <a:r>
              <a:rPr lang="en-US" sz="2000" dirty="0">
                <a:solidFill>
                  <a:srgbClr val="222222"/>
                </a:solidFill>
                <a:latin typeface="Aptos" panose="020B0004020202020204" pitchFamily="34" charset="0"/>
              </a:rPr>
              <a:t>) under Resources/Treasurer and Trustee</a:t>
            </a:r>
          </a:p>
          <a:p>
            <a:endParaRPr lang="en-US" sz="2000" dirty="0">
              <a:solidFill>
                <a:srgbClr val="222222"/>
              </a:solidFill>
              <a:latin typeface="Aptos" panose="020B0004020202020204" pitchFamily="34" charset="0"/>
            </a:endParaRPr>
          </a:p>
          <a:p>
            <a:endParaRPr lang="en-US" sz="2000" dirty="0">
              <a:solidFill>
                <a:srgbClr val="222222"/>
              </a:solidFill>
              <a:latin typeface="Aptos" panose="020B00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BEC248-57F7-C6E0-E2B7-A227CE215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287" y="605076"/>
            <a:ext cx="7403919" cy="5293456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0826F69C-B2D7-432F-7920-816FD25491E2}"/>
              </a:ext>
            </a:extLst>
          </p:cNvPr>
          <p:cNvSpPr/>
          <p:nvPr/>
        </p:nvSpPr>
        <p:spPr>
          <a:xfrm>
            <a:off x="2146273" y="5485546"/>
            <a:ext cx="2632509" cy="321356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74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37F1B-3D34-EEFC-A992-38D6BA8FD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157640-47F6-E77D-3A51-A490B114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98DC-B74F-425E-8798-E39113065EEC}" type="datetime1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F009F8-78B3-F8F5-FCDB-6A1731E7B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Auxiliary Delegates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EB175-5A20-16B7-4259-A9A3F9DA8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9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1174AE-F19E-8770-03C9-0FAEC6E1A136}"/>
              </a:ext>
            </a:extLst>
          </p:cNvPr>
          <p:cNvSpPr txBox="1">
            <a:spLocks/>
          </p:cNvSpPr>
          <p:nvPr/>
        </p:nvSpPr>
        <p:spPr>
          <a:xfrm>
            <a:off x="616567" y="358031"/>
            <a:ext cx="4312315" cy="5386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2025 Delegate 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58CD5D-88B3-996D-8D1D-945E6BD1EF25}"/>
              </a:ext>
            </a:extLst>
          </p:cNvPr>
          <p:cNvSpPr txBox="1"/>
          <p:nvPr/>
        </p:nvSpPr>
        <p:spPr>
          <a:xfrm>
            <a:off x="616566" y="1031815"/>
            <a:ext cx="464369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The Delegate </a:t>
            </a:r>
            <a:r>
              <a:rPr lang="en-US" sz="2000" dirty="0">
                <a:solidFill>
                  <a:srgbClr val="222222"/>
                </a:solidFill>
                <a:latin typeface="Aptos" panose="020B0004020202020204" pitchFamily="34" charset="0"/>
              </a:rPr>
              <a:t>l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ist </a:t>
            </a:r>
            <a:r>
              <a:rPr lang="en-US" sz="2000" b="1" i="0" u="sng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MUST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 include the names for the auxiliary entitled Delegate and the same number of Alternate names.</a:t>
            </a:r>
          </a:p>
          <a:p>
            <a:endParaRPr lang="en-US" sz="2000" dirty="0">
              <a:solidFill>
                <a:srgbClr val="222222"/>
              </a:solidFill>
              <a:latin typeface="Aptos" panose="020B0004020202020204" pitchFamily="34" charset="0"/>
            </a:endParaRPr>
          </a:p>
          <a:p>
            <a:r>
              <a:rPr lang="en-US" sz="2000" dirty="0">
                <a:solidFill>
                  <a:srgbClr val="222222"/>
                </a:solidFill>
                <a:latin typeface="Aptos" panose="020B0004020202020204" pitchFamily="34" charset="0"/>
              </a:rPr>
              <a:t>The current Auxiliary President name is to be included on the Auxiliary President line.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</a:p>
          <a:p>
            <a:endParaRPr lang="en-US" sz="2000" dirty="0">
              <a:solidFill>
                <a:srgbClr val="222222"/>
              </a:solidFill>
              <a:latin typeface="Aptos" panose="020B0004020202020204" pitchFamily="34" charset="0"/>
            </a:endParaRPr>
          </a:p>
          <a:p>
            <a:r>
              <a:rPr lang="en-US" sz="2000" dirty="0">
                <a:solidFill>
                  <a:srgbClr val="222222"/>
                </a:solidFill>
                <a:latin typeface="Aptos" panose="020B0004020202020204" pitchFamily="34" charset="0"/>
              </a:rPr>
              <a:t>In our Example: This Delegate list would include 28 Delegate names and 28 Alternate Delegate names.</a:t>
            </a:r>
          </a:p>
          <a:p>
            <a:endParaRPr lang="en-US" sz="2000" dirty="0">
              <a:solidFill>
                <a:srgbClr val="222222"/>
              </a:solidFill>
              <a:latin typeface="Aptos" panose="020B0004020202020204" pitchFamily="34" charset="0"/>
            </a:endParaRPr>
          </a:p>
          <a:p>
            <a:r>
              <a:rPr lang="en-US" sz="2000" b="1" u="sng" dirty="0">
                <a:solidFill>
                  <a:srgbClr val="222222"/>
                </a:solidFill>
                <a:latin typeface="Aptos" panose="020B0004020202020204" pitchFamily="34" charset="0"/>
              </a:rPr>
              <a:t>NOTE</a:t>
            </a:r>
            <a:r>
              <a:rPr lang="en-US" sz="2000" dirty="0">
                <a:solidFill>
                  <a:srgbClr val="222222"/>
                </a:solidFill>
                <a:latin typeface="Aptos" panose="020B0004020202020204" pitchFamily="34" charset="0"/>
              </a:rPr>
              <a:t>: A second page will be completed to include the additional Delegate and Alternate names </a:t>
            </a:r>
          </a:p>
          <a:p>
            <a:endParaRPr lang="en-US" sz="2000" dirty="0">
              <a:solidFill>
                <a:srgbClr val="222222"/>
              </a:solidFill>
              <a:latin typeface="Aptos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630763-E557-4889-2BBC-C67874552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187" y="129604"/>
            <a:ext cx="5034378" cy="622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31945"/>
      </p:ext>
    </p:extLst>
  </p:cSld>
  <p:clrMapOvr>
    <a:masterClrMapping/>
  </p:clrMapOvr>
</p:sld>
</file>

<file path=ppt/theme/theme1.xml><?xml version="1.0" encoding="utf-8"?>
<a:theme xmlns:a="http://schemas.openxmlformats.org/drawingml/2006/main" name="BohoVogueVTI">
  <a:themeElements>
    <a:clrScheme name="AnalogousFromDarkSeedLeftStep">
      <a:dk1>
        <a:srgbClr val="000000"/>
      </a:dk1>
      <a:lt1>
        <a:srgbClr val="FFFFFF"/>
      </a:lt1>
      <a:dk2>
        <a:srgbClr val="1C2432"/>
      </a:dk2>
      <a:lt2>
        <a:srgbClr val="F2F3F0"/>
      </a:lt2>
      <a:accent1>
        <a:srgbClr val="844BC5"/>
      </a:accent1>
      <a:accent2>
        <a:srgbClr val="4842B7"/>
      </a:accent2>
      <a:accent3>
        <a:srgbClr val="4B78C5"/>
      </a:accent3>
      <a:accent4>
        <a:srgbClr val="3999B3"/>
      </a:accent4>
      <a:accent5>
        <a:srgbClr val="49C0A8"/>
      </a:accent5>
      <a:accent6>
        <a:srgbClr val="39B368"/>
      </a:accent6>
      <a:hlink>
        <a:srgbClr val="339A97"/>
      </a:hlink>
      <a:folHlink>
        <a:srgbClr val="7F7F7F"/>
      </a:folHlink>
    </a:clrScheme>
    <a:fontScheme name="Walbaum Display_Aptos">
      <a:majorFont>
        <a:latin typeface="Walbaum Display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ohoVogueVTI" id="{8022F7FC-316B-4DD9-B9EB-BB68CC0DFA6F}" vid="{544DD2C6-9D23-4092-AACF-F55CEAA658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627</Words>
  <Application>Microsoft Office PowerPoint</Application>
  <PresentationFormat>Widescreen</PresentationFormat>
  <Paragraphs>103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Light</vt:lpstr>
      <vt:lpstr>Arial</vt:lpstr>
      <vt:lpstr>Blackadder ITC</vt:lpstr>
      <vt:lpstr>Calibri</vt:lpstr>
      <vt:lpstr>Walbaum Display</vt:lpstr>
      <vt:lpstr>BohoVogueVTI</vt:lpstr>
      <vt:lpstr>2025 DELEGATES</vt:lpstr>
      <vt:lpstr>Department of Florida Bylaws - Auxiliary Entitled Delegates</vt:lpstr>
      <vt:lpstr>Number of Members used to Determine Entitled Delegates</vt:lpstr>
      <vt:lpstr>How to Calculate number of Delegates</vt:lpstr>
      <vt:lpstr>How to Calculate Delegate Fees</vt:lpstr>
      <vt:lpstr>2025 Delegate List</vt:lpstr>
      <vt:lpstr>2025 Delegate Form</vt:lpstr>
      <vt:lpstr>2025 Delegate Form</vt:lpstr>
      <vt:lpstr>PowerPoint Presentation</vt:lpstr>
      <vt:lpstr>FINAL STEP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Cindy Estell</dc:creator>
  <cp:lastModifiedBy>Cindy Estell</cp:lastModifiedBy>
  <cp:revision>10</cp:revision>
  <cp:lastPrinted>2024-12-18T18:40:52Z</cp:lastPrinted>
  <dcterms:created xsi:type="dcterms:W3CDTF">2024-11-14T12:28:07Z</dcterms:created>
  <dcterms:modified xsi:type="dcterms:W3CDTF">2025-02-10T14:36:12Z</dcterms:modified>
</cp:coreProperties>
</file>